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698" r:id="rId4"/>
    <p:sldMasterId id="2147483769" r:id="rId5"/>
    <p:sldMasterId id="2147483685" r:id="rId6"/>
    <p:sldMasterId id="2147483732" r:id="rId7"/>
    <p:sldMasterId id="2147483687" r:id="rId8"/>
    <p:sldMasterId id="2147483765" r:id="rId9"/>
    <p:sldMasterId id="2147483721" r:id="rId10"/>
    <p:sldMasterId id="2147483768" r:id="rId11"/>
  </p:sldMasterIdLst>
  <p:notesMasterIdLst>
    <p:notesMasterId r:id="rId37"/>
  </p:notesMasterIdLst>
  <p:sldIdLst>
    <p:sldId id="257" r:id="rId12"/>
    <p:sldId id="354" r:id="rId13"/>
    <p:sldId id="382" r:id="rId14"/>
    <p:sldId id="383" r:id="rId15"/>
    <p:sldId id="381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582B50-A247-3151-5D6E-8ECF0418092D}" name="Sean Wood" initials="" userId="S::sean.wood@utsa.edu::3950d78f-de21-4dd7-8916-bbff02a7f5ea" providerId="AD"/>
  <p188:author id="{7BEC8067-22B8-A118-C89C-40CA74C4A523}" name="Samantha Salazar" initials="SS" userId="S::ssalazar@mvculture.com::1d602b40-9561-46a7-82cd-14c05aaece5d" providerId="AD"/>
  <p188:author id="{09EC8887-FF70-714F-7A9A-AFF85910E5C7}" name="Baker, John C CIV USN CNIC WASHINGTON DC (USA)" initials="JCB" userId="Baker, John C CIV USN CNIC WASHINGTON DC (USA)" providerId="None"/>
  <p188:author id="{C3144EC6-1BE2-36AB-2FB9-8849F9045C79}" name="Casey-Macias, Catherine" initials="CMC" userId="S::Catherine.Casey-Macias@usaa.com::3d950b72-5456-4272-a83a-12fa3133bb1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1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2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D"/>
    <a:srgbClr val="17406F"/>
    <a:srgbClr val="2C5D85"/>
    <a:srgbClr val="D0DBEF"/>
    <a:srgbClr val="D4E0F1"/>
    <a:srgbClr val="006092"/>
    <a:srgbClr val="1A61A8"/>
    <a:srgbClr val="707070"/>
    <a:srgbClr val="004071"/>
    <a:srgbClr val="0F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1"/>
    <p:restoredTop sz="94284"/>
  </p:normalViewPr>
  <p:slideViewPr>
    <p:cSldViewPr snapToGrid="0" snapToObjects="1">
      <p:cViewPr varScale="1">
        <p:scale>
          <a:sx n="113" d="100"/>
          <a:sy n="113" d="100"/>
        </p:scale>
        <p:origin x="944" y="168"/>
      </p:cViewPr>
      <p:guideLst/>
    </p:cSldViewPr>
  </p:slideViewPr>
  <p:outlineViewPr>
    <p:cViewPr>
      <p:scale>
        <a:sx n="33" d="100"/>
        <a:sy n="33" d="100"/>
      </p:scale>
      <p:origin x="0" y="-1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microsoft.com/office/2018/10/relationships/authors" Target="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14/07/25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0FF04-C720-AD30-ED55-56AD422F4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3788E-2E90-2D1B-1187-F8F5CFB70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35D39-A0DB-2531-BA0D-9D150A50D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D546-AAA4-9393-7EBF-95233656D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503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91307-09C3-879B-EE32-ECB2B324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7C820C-407E-1FF8-052F-B402FE7F7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315E23-F898-8A92-6F9F-3744AED8A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78F1-B693-F66A-14D7-CAD878073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2461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3B49E-0C97-B35C-9590-189D3A0A5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4D004-70E9-1D9D-ECEB-A35A65618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1B1F3-0BB6-C7B3-814D-E2D9A89CB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502DB-32D0-30DB-36C2-0CC3EFF30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590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6FB9-B63F-81CA-56A7-3ADD6495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788E7-85C0-6FDC-EA37-0AE1AB102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D58AB-9C5F-9C07-1FDB-6E5AA2D36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2D40C-22AC-07EC-D24D-5E2318C22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939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4869D-27DC-CF01-7FF5-ADC21CEC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531A7-D5AA-6F95-AF9D-C6B3B3FDF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F6F71-35F7-BEFE-A029-0B5BEE48B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9C4E7-27C2-F829-0EF4-8AB228164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283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4445A-630E-7E68-1AE7-EDF033B0D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E678C-9BCD-C756-4D98-2BEF662FE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D633E-9347-489A-E9F6-4D6A85B8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3FFDC-CCA7-7046-96AD-682A81BD8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033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B8E31-6B07-6DC2-4164-26936F7C0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F0559-1A15-2739-C876-0111ECE2D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10A12-12A4-E9FD-4C61-F2D83936B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90563-1DE5-264E-9E51-955A0A0EF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086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7071-16AC-2D18-4F05-FD057D9EE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7D655-38B0-3863-C72E-1C00D9A502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3EC71-9CA6-5F7E-B61C-F3BEDD6C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985F-09B4-64FE-368B-C37988D6D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310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7655D-3CE8-6343-B245-C0F76EB6C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A22C8-FCF0-3B1A-9167-21445380D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A43BF-C9FA-1022-C253-A35638A36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2388-D0E9-8F0A-E122-839F7D13C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7760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78663-0019-E30B-F3EB-EEB1BBBA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56D87D-8DB2-74AF-5772-A7B448B22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A18FC-888D-1FC9-37E8-F5199F06D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A1323-AC2F-7BF2-203A-0493D7FE7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91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314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C63C9-D565-69B4-6E30-FD9FB632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D983D0-D15D-2985-AA47-E00DE9950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1D41E4-7B43-0C5C-5BD6-3FD0A8125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13B5-23E6-9A07-CB33-98EC4B807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3572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500A-7A03-239D-E88B-14FE37DC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F970E-FC74-7A41-C6CE-3C15FE9A8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A0D17-CAB8-00F1-6E3D-3F2B0DF56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C66FB-6322-D4D3-029F-233B8E77A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396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3C32-9C2F-2CD1-B520-73C61F9B0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DD699-E3A0-94BC-3850-89F736017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0E8444-6B2F-504C-298F-CE2ABBA9A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EF5E-066D-5B6F-55CA-2DD0457F5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08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8E193-E9D9-3D2A-D712-3524C4F8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B0D70-8148-B836-5CC5-2E1DE5338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1CDFC8-56D3-CB8C-D9A4-C60ADF468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9C1CF-9C1F-DDAF-9FEE-8E94AB933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280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58303-0246-C3B2-3090-FD4288E1D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138ED-F527-BA31-FF51-53AE68C65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95616-9D15-739F-CA81-DD36982DE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C2626-323D-1691-C831-260F1ADF9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451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2698D-A6A7-21E0-6DF1-977BAD13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6EE6D-CE98-D62C-4B5A-A734CAE15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0452B-B3E0-D51B-F468-DB8A870C1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20C92-1B04-6F1B-E54C-86F4B835A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46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97252-902D-9753-E259-CF9989D2B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FAB98-DBE6-B1F2-62A6-9AE700B811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E87D8-08A3-7BEC-3B17-FFF2E6DC2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0BBF2-755B-6DD5-ED97-694081DE4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43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E701D-E3B2-5739-C5FD-836D9045C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0571D5-B6FC-F8C3-DD85-772EE393A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7766E8-64A4-60E7-EE97-C559658A6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CFF8A-0CC7-A243-4BAB-60E3883CB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96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21B01-A5A1-3B68-490B-008E2DAD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C52A1A-D6FA-8422-C2CC-D5F46B4D1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8E71CC-A2E1-16F9-FD22-BDFA8E839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4C6C3-2039-9805-3C40-01F71712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47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FF83-03D6-2793-307D-EDB85F6F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D6716-547A-9AF0-4DBD-8F6C8F76E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2CD05-9A7C-6738-A0CA-ED5D9FC101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55999-071D-77AB-5FEA-E5D550697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8225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427AB-7519-8EF9-7783-70E83FE0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2C4DC-8C16-D11B-4F2F-9647734D1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F1E41-4DD7-F228-97EE-1D48CB257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916CB-C933-5E57-F8E6-E43D10B2D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58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008D-0CF5-B7A9-B1DA-7A734D011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06225A-93A4-18B2-DD33-5D3103F94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528A2-4A03-C800-1225-B2152FA1E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B093E-662E-A891-EF49-34EEFBB41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651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84EA2-1584-4DDE-40D7-1D72B6796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3B10F-0694-37BF-D8D0-64808EE34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389691-13C0-2A24-E487-DB4F3301B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4F346-AD92-9FFA-236B-8D8466AF55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012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76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BAFB0-D707-47DF-CD85-1E24E5C60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32000" cy="201300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C76001-4DA0-7A3D-F021-C6007C1D02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8" y="576777"/>
            <a:ext cx="914817" cy="8594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EFA68D-AF27-578E-F77D-6B28B09B6F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58611" cy="958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549348-01E0-6562-DF9C-B1C0A1CD3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E59C216-17AF-6880-8260-04B652D7AA6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png"/><Relationship Id="rId1" Type="http://schemas.openxmlformats.org/officeDocument/2006/relationships/theme" Target="../theme/theme10.xml"/><Relationship Id="rId4" Type="http://schemas.openxmlformats.org/officeDocument/2006/relationships/image" Target="../media/image18.tif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7.png"/><Relationship Id="rId1" Type="http://schemas.openxmlformats.org/officeDocument/2006/relationships/theme" Target="../theme/theme11.xml"/><Relationship Id="rId4" Type="http://schemas.openxmlformats.org/officeDocument/2006/relationships/image" Target="../media/image18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military personnel&#10;&#10;Description automatically generated">
            <a:extLst>
              <a:ext uri="{FF2B5EF4-FFF2-40B4-BE49-F238E27FC236}">
                <a16:creationId xmlns:a16="http://schemas.microsoft.com/office/drawing/2014/main" id="{F37EC37F-7C3A-6F98-75BA-06730C25E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67" r:id="rId2"/>
    <p:sldLayoutId id="2147483700" r:id="rId3"/>
    <p:sldLayoutId id="214748370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BDF3BA6F-780A-7706-83FF-6DA3C3F349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6286" y="2789849"/>
            <a:ext cx="4126701" cy="20774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406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Instructional Techniques</a:t>
            </a:r>
          </a:p>
        </p:txBody>
      </p:sp>
      <p:sp>
        <p:nvSpPr>
          <p:cNvPr id="20" name="Title Placeholder 7">
            <a:extLst>
              <a:ext uri="{FF2B5EF4-FFF2-40B4-BE49-F238E27FC236}">
                <a16:creationId xmlns:a16="http://schemas.microsoft.com/office/drawing/2014/main" id="{3C6EB62B-07A3-5BA2-1B71-D9E2AD736D03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21" name="Group 20" descr="Cover design element.">
            <a:extLst>
              <a:ext uri="{FF2B5EF4-FFF2-40B4-BE49-F238E27FC236}">
                <a16:creationId xmlns:a16="http://schemas.microsoft.com/office/drawing/2014/main" id="{86CF9B7F-EB01-CB3D-F320-50246E8D87FD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E43950-7BBA-4298-25AB-FFCF6F01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37F2BC-B35D-C224-A4CF-6D974F2C0833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4" name="Title Placeholder 7">
            <a:extLst>
              <a:ext uri="{FF2B5EF4-FFF2-40B4-BE49-F238E27FC236}">
                <a16:creationId xmlns:a16="http://schemas.microsoft.com/office/drawing/2014/main" id="{C7B3A218-7206-F89D-C4EA-4766AD6E9368}"/>
              </a:ext>
            </a:extLst>
          </p:cNvPr>
          <p:cNvSpPr txBox="1">
            <a:spLocks/>
          </p:cNvSpPr>
          <p:nvPr/>
        </p:nvSpPr>
        <p:spPr>
          <a:xfrm>
            <a:off x="4766287" y="4880225"/>
            <a:ext cx="3930904" cy="7500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r>
              <a:rPr lang="en-US" sz="3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Edition</a:t>
            </a:r>
          </a:p>
        </p:txBody>
      </p:sp>
      <p:sp>
        <p:nvSpPr>
          <p:cNvPr id="25" name="Title Placeholder 7">
            <a:extLst>
              <a:ext uri="{FF2B5EF4-FFF2-40B4-BE49-F238E27FC236}">
                <a16:creationId xmlns:a16="http://schemas.microsoft.com/office/drawing/2014/main" id="{687B6B2D-1D0D-F3B7-2F41-16B07747C985}"/>
              </a:ext>
            </a:extLst>
          </p:cNvPr>
          <p:cNvSpPr txBox="1">
            <a:spLocks/>
          </p:cNvSpPr>
          <p:nvPr/>
        </p:nvSpPr>
        <p:spPr>
          <a:xfrm>
            <a:off x="543608" y="6566388"/>
            <a:ext cx="2405075" cy="1940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1000" b="0" i="1" dirty="0">
                <a:solidFill>
                  <a:srgbClr val="004071"/>
                </a:solidFill>
                <a:effectLst/>
                <a:latin typeface="Arial" panose="020B0604020202020204" pitchFamily="34" charset="0"/>
              </a:rPr>
              <a:t>Updated </a:t>
            </a:r>
            <a:r>
              <a:rPr lang="en-US" sz="1000" b="0" i="1" dirty="0">
                <a:solidFill>
                  <a:srgbClr val="004071"/>
                </a:solidFill>
                <a:latin typeface="Arial" panose="020B0604020202020204" pitchFamily="34" charset="0"/>
              </a:rPr>
              <a:t>July 2025</a:t>
            </a:r>
            <a:endParaRPr lang="en-US" sz="1000" b="0" dirty="0">
              <a:solidFill>
                <a:srgbClr val="00407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30B2C-DE7E-91DF-1575-4177BB088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CE5C9-0605-9F62-9A22-89010177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Highlighting Important Points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6977EB-DF89-A7AB-A9BF-A7B8EB27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48"/>
            <a:ext cx="6491817" cy="4778087"/>
          </a:xfrm>
        </p:spPr>
        <p:txBody>
          <a:bodyPr numCol="2" spcCol="274320">
            <a:normAutofit fontScale="92500"/>
          </a:bodyPr>
          <a:lstStyle/>
          <a:p>
            <a:r>
              <a:rPr lang="en-US" dirty="0">
                <a:solidFill>
                  <a:srgbClr val="00416D"/>
                </a:solidFill>
              </a:rPr>
              <a:t>Insist on delivering every point you believe should be made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Use memory aids for important points, for example:</a:t>
            </a:r>
          </a:p>
          <a:p>
            <a:r>
              <a:rPr lang="en-US" dirty="0">
                <a:solidFill>
                  <a:srgbClr val="00416D"/>
                </a:solidFill>
              </a:rPr>
              <a:t>Start with the most important content</a:t>
            </a:r>
          </a:p>
          <a:p>
            <a:r>
              <a:rPr lang="en-US" dirty="0">
                <a:solidFill>
                  <a:srgbClr val="00416D"/>
                </a:solidFill>
              </a:rPr>
              <a:t>Repeat it and relate it</a:t>
            </a:r>
          </a:p>
          <a:p>
            <a:r>
              <a:rPr lang="en-US" dirty="0">
                <a:solidFill>
                  <a:srgbClr val="00416D"/>
                </a:solidFill>
              </a:rPr>
              <a:t>Provide organizers like outlines, flowcharts, acronyms, and chunking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A6EA6C43-ECDD-5123-CF34-283B96CDD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666BAEC8-CAFC-C274-6A94-F4EA820C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49A82F0B-F555-79DD-BBDA-AA3A8C8F7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F7480FD-A7C2-96BF-15BC-E9AF484C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2887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84B4-C237-1D48-D7F5-39DE80953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B71C081-4B00-2591-57AE-DE29577902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Movement in the Classroom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CDAADB17-3622-C1D3-1345-D95B9FC6B8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1FA7C58D-74D1-9872-8053-AAFE7F490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7391F899-7405-5F09-D6FA-5AC102B9B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406C692-F792-5A03-BC7C-88FC6B8AF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535C87-AB25-7FFC-E790-4BC8F8FB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49"/>
            <a:ext cx="6491817" cy="4133851"/>
          </a:xfrm>
        </p:spPr>
        <p:txBody>
          <a:bodyPr numCol="2" spcCol="274320"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Stand in one place in the classroom</a:t>
            </a:r>
          </a:p>
          <a:p>
            <a:r>
              <a:rPr lang="en-US" dirty="0">
                <a:solidFill>
                  <a:srgbClr val="00416D"/>
                </a:solidFill>
              </a:rPr>
              <a:t>Be afraid to go close to participants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Move close to students</a:t>
            </a:r>
          </a:p>
          <a:p>
            <a:r>
              <a:rPr lang="en-US" dirty="0">
                <a:solidFill>
                  <a:srgbClr val="00416D"/>
                </a:solidFill>
              </a:rPr>
              <a:t>Look directly at each participant throughout the class—eye contact is important</a:t>
            </a:r>
          </a:p>
        </p:txBody>
      </p:sp>
    </p:spTree>
    <p:extLst>
      <p:ext uri="{BB962C8B-B14F-4D97-AF65-F5344CB8AC3E}">
        <p14:creationId xmlns:p14="http://schemas.microsoft.com/office/powerpoint/2010/main" val="89153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5FDDA-1237-A724-A907-7F8FFD0BA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7BE9F0-D584-7C52-C30F-075166D185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Using Questions to Generate Discussion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8367D9DA-84CC-20F9-11F7-33F8951B7F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11224BF-E987-2F16-8A21-BDE76BBD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FC3C116C-27DA-8129-673A-DC2DC174A8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ADF0A0F-7EC7-81A5-EE7A-33031CEF5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D349D5-99FD-1EC2-CCB3-ADB12910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49"/>
            <a:ext cx="6612765" cy="4320887"/>
          </a:xfrm>
        </p:spPr>
        <p:txBody>
          <a:bodyPr numCol="2" spcCol="274320"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Be afraid to:</a:t>
            </a:r>
          </a:p>
          <a:p>
            <a:r>
              <a:rPr lang="en-US" dirty="0">
                <a:solidFill>
                  <a:srgbClr val="00416D"/>
                </a:solidFill>
              </a:rPr>
              <a:t>Question what participants say</a:t>
            </a:r>
          </a:p>
          <a:p>
            <a:r>
              <a:rPr lang="en-US" dirty="0">
                <a:solidFill>
                  <a:srgbClr val="00416D"/>
                </a:solidFill>
              </a:rPr>
              <a:t>Encourage others to question you</a:t>
            </a:r>
          </a:p>
          <a:p>
            <a:r>
              <a:rPr lang="en-US" dirty="0">
                <a:solidFill>
                  <a:srgbClr val="00416D"/>
                </a:solidFill>
              </a:rPr>
              <a:t>Call on specific participants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Use effective questioning, for example:</a:t>
            </a:r>
          </a:p>
          <a:p>
            <a:r>
              <a:rPr lang="en-US" dirty="0">
                <a:solidFill>
                  <a:srgbClr val="00416D"/>
                </a:solidFill>
              </a:rPr>
              <a:t>Ask open-ended questions</a:t>
            </a:r>
          </a:p>
          <a:p>
            <a:r>
              <a:rPr lang="en-US" dirty="0">
                <a:solidFill>
                  <a:srgbClr val="00416D"/>
                </a:solidFill>
              </a:rPr>
              <a:t>Ask follow-up questions to participants’ answers</a:t>
            </a:r>
          </a:p>
          <a:p>
            <a:r>
              <a:rPr lang="en-US" dirty="0">
                <a:solidFill>
                  <a:srgbClr val="00416D"/>
                </a:solidFill>
              </a:rPr>
              <a:t>Reflect answers to other participants</a:t>
            </a:r>
          </a:p>
        </p:txBody>
      </p:sp>
    </p:spTree>
    <p:extLst>
      <p:ext uri="{BB962C8B-B14F-4D97-AF65-F5344CB8AC3E}">
        <p14:creationId xmlns:p14="http://schemas.microsoft.com/office/powerpoint/2010/main" val="19756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4E6AF-CA7C-059C-5DE0-D8D19DF10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E4D0-BC3F-6162-D262-3718AF3B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Motivate Your Learners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FDA629-D396-845D-3ED3-F2E020F9370C}"/>
              </a:ext>
            </a:extLst>
          </p:cNvPr>
          <p:cNvSpPr/>
          <p:nvPr/>
        </p:nvSpPr>
        <p:spPr>
          <a:xfrm>
            <a:off x="1440879" y="1883981"/>
            <a:ext cx="2034857" cy="1325563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useful and relevant learning experiences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DB4EB9-1818-DAA6-B65B-85FD73A846FD}"/>
              </a:ext>
            </a:extLst>
          </p:cNvPr>
          <p:cNvSpPr/>
          <p:nvPr/>
        </p:nvSpPr>
        <p:spPr>
          <a:xfrm>
            <a:off x="3662507" y="1883981"/>
            <a:ext cx="2034857" cy="1325563"/>
          </a:xfrm>
          <a:prstGeom prst="rect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Facilitate exploration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C9F01-8D05-99D6-ABB6-708690364627}"/>
              </a:ext>
            </a:extLst>
          </p:cNvPr>
          <p:cNvSpPr/>
          <p:nvPr/>
        </p:nvSpPr>
        <p:spPr>
          <a:xfrm>
            <a:off x="5884135" y="1883981"/>
            <a:ext cx="2034857" cy="1325563"/>
          </a:xfrm>
          <a:prstGeom prst="rect">
            <a:avLst/>
          </a:prstGeom>
          <a:solidFill>
            <a:srgbClr val="D0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HUMOR!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250777-7E54-C44D-FA5B-E4F83DC1D36F}"/>
              </a:ext>
            </a:extLst>
          </p:cNvPr>
          <p:cNvSpPr/>
          <p:nvPr/>
        </p:nvSpPr>
        <p:spPr>
          <a:xfrm>
            <a:off x="1440879" y="3361944"/>
            <a:ext cx="2034857" cy="13081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63A9E1-ED37-E2B7-058E-71B4F980DFCF}"/>
              </a:ext>
            </a:extLst>
          </p:cNvPr>
          <p:cNvSpPr/>
          <p:nvPr/>
        </p:nvSpPr>
        <p:spPr>
          <a:xfrm>
            <a:off x="3662507" y="3361943"/>
            <a:ext cx="2034857" cy="130809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in it for me? (WIIFM)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819CC1-005A-3CA2-025A-DCA3BE1E2C0E}"/>
              </a:ext>
            </a:extLst>
          </p:cNvPr>
          <p:cNvSpPr/>
          <p:nvPr/>
        </p:nvSpPr>
        <p:spPr>
          <a:xfrm>
            <a:off x="5884135" y="3361944"/>
            <a:ext cx="2034857" cy="1308098"/>
          </a:xfrm>
          <a:prstGeom prst="rect">
            <a:avLst/>
          </a:prstGeom>
          <a:solidFill>
            <a:srgbClr val="2C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them make mistakes!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answers encouraged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3ADA25-E1B4-7E65-51DA-A13932C30247}"/>
              </a:ext>
            </a:extLst>
          </p:cNvPr>
          <p:cNvSpPr/>
          <p:nvPr/>
        </p:nvSpPr>
        <p:spPr>
          <a:xfrm>
            <a:off x="1440879" y="4822441"/>
            <a:ext cx="3165157" cy="1117600"/>
          </a:xfrm>
          <a:prstGeom prst="rect">
            <a:avLst/>
          </a:prstGeom>
          <a:solidFill>
            <a:srgbClr val="D0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your visual</a:t>
            </a:r>
          </a:p>
          <a:p>
            <a:pPr algn="ctr"/>
            <a:r>
              <a:rPr 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 interesting?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812CFA-CD26-68F6-14DE-55E5ABB84E9F}"/>
              </a:ext>
            </a:extLst>
          </p:cNvPr>
          <p:cNvSpPr/>
          <p:nvPr/>
        </p:nvSpPr>
        <p:spPr>
          <a:xfrm>
            <a:off x="4755579" y="4822441"/>
            <a:ext cx="3165157" cy="1117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emotion, be passionate about your topic</a:t>
            </a:r>
          </a:p>
        </p:txBody>
      </p:sp>
      <p:sp>
        <p:nvSpPr>
          <p:cNvPr id="17" name="Oval 16" descr="Graphic containing the page number.">
            <a:extLst>
              <a:ext uri="{FF2B5EF4-FFF2-40B4-BE49-F238E27FC236}">
                <a16:creationId xmlns:a16="http://schemas.microsoft.com/office/drawing/2014/main" id="{733E26F2-8FD7-862A-E1FD-01D841CF53C2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F101A90B-E0AC-DC61-4FE6-F2EEF9F6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41907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9-7</a:t>
            </a:r>
          </a:p>
        </p:txBody>
      </p:sp>
    </p:spTree>
    <p:extLst>
      <p:ext uri="{BB962C8B-B14F-4D97-AF65-F5344CB8AC3E}">
        <p14:creationId xmlns:p14="http://schemas.microsoft.com/office/powerpoint/2010/main" val="224116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CA5D-54FA-91C0-B3C7-D7F7D827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7D2A-1C13-DD7F-641E-A1AC0DE3E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Aids</a:t>
            </a:r>
          </a:p>
        </p:txBody>
      </p:sp>
      <p:grpSp>
        <p:nvGrpSpPr>
          <p:cNvPr id="33" name="Group 32" descr="A graphic depicting visual aids.">
            <a:extLst>
              <a:ext uri="{FF2B5EF4-FFF2-40B4-BE49-F238E27FC236}">
                <a16:creationId xmlns:a16="http://schemas.microsoft.com/office/drawing/2014/main" id="{D989B232-F194-FF1D-2D85-4BE7FC02BACF}"/>
              </a:ext>
            </a:extLst>
          </p:cNvPr>
          <p:cNvGrpSpPr/>
          <p:nvPr/>
        </p:nvGrpSpPr>
        <p:grpSpPr>
          <a:xfrm>
            <a:off x="1588986" y="1666625"/>
            <a:ext cx="6369271" cy="4604628"/>
            <a:chOff x="1588986" y="1666625"/>
            <a:chExt cx="6369271" cy="460462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74F404-0DCC-16E2-0103-C3C733453329}"/>
                </a:ext>
              </a:extLst>
            </p:cNvPr>
            <p:cNvSpPr/>
            <p:nvPr/>
          </p:nvSpPr>
          <p:spPr>
            <a:xfrm>
              <a:off x="1588988" y="1666625"/>
              <a:ext cx="2123089" cy="2302863"/>
            </a:xfrm>
            <a:prstGeom prst="rect">
              <a:avLst/>
            </a:prstGeom>
            <a:solidFill>
              <a:srgbClr val="D0D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E8F162-1D1A-ABB6-29B0-20DBD43805AA}"/>
                </a:ext>
              </a:extLst>
            </p:cNvPr>
            <p:cNvSpPr/>
            <p:nvPr/>
          </p:nvSpPr>
          <p:spPr>
            <a:xfrm>
              <a:off x="3712078" y="1666625"/>
              <a:ext cx="2123089" cy="2302863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23B7A9-621E-4C37-326D-68C2037C996C}"/>
                </a:ext>
              </a:extLst>
            </p:cNvPr>
            <p:cNvSpPr/>
            <p:nvPr/>
          </p:nvSpPr>
          <p:spPr>
            <a:xfrm>
              <a:off x="5835168" y="1666625"/>
              <a:ext cx="2123089" cy="230286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77C34E-7A0A-D58A-9A2A-E69D75E24D01}"/>
                </a:ext>
              </a:extLst>
            </p:cNvPr>
            <p:cNvSpPr/>
            <p:nvPr/>
          </p:nvSpPr>
          <p:spPr>
            <a:xfrm>
              <a:off x="1588988" y="3968390"/>
              <a:ext cx="2123089" cy="2302863"/>
            </a:xfrm>
            <a:prstGeom prst="rect">
              <a:avLst/>
            </a:prstGeom>
            <a:solidFill>
              <a:srgbClr val="00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07CAE6-B6DF-5F30-6D91-430BE3328D64}"/>
                </a:ext>
              </a:extLst>
            </p:cNvPr>
            <p:cNvSpPr/>
            <p:nvPr/>
          </p:nvSpPr>
          <p:spPr>
            <a:xfrm>
              <a:off x="3712078" y="3968390"/>
              <a:ext cx="2123089" cy="230286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6C6A6-9002-357D-162C-43D1836DCA89}"/>
                </a:ext>
              </a:extLst>
            </p:cNvPr>
            <p:cNvSpPr/>
            <p:nvPr/>
          </p:nvSpPr>
          <p:spPr>
            <a:xfrm>
              <a:off x="5835168" y="3968390"/>
              <a:ext cx="2123089" cy="2302863"/>
            </a:xfrm>
            <a:prstGeom prst="rect">
              <a:avLst/>
            </a:prstGeom>
            <a:solidFill>
              <a:srgbClr val="D0DB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668ED9-B9BB-A2F7-5488-932C89EDC225}"/>
                </a:ext>
              </a:extLst>
            </p:cNvPr>
            <p:cNvSpPr txBox="1"/>
            <p:nvPr/>
          </p:nvSpPr>
          <p:spPr>
            <a:xfrm>
              <a:off x="1588986" y="2573164"/>
              <a:ext cx="21230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Improve audience understanding and memory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A08B7B-0F71-F0BD-4B57-B711876EC0EF}"/>
                </a:ext>
              </a:extLst>
            </p:cNvPr>
            <p:cNvSpPr txBox="1"/>
            <p:nvPr/>
          </p:nvSpPr>
          <p:spPr>
            <a:xfrm>
              <a:off x="4241945" y="2848367"/>
              <a:ext cx="1159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 as notes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67A472-859D-FCE3-9734-F812F97D7793}"/>
                </a:ext>
              </a:extLst>
            </p:cNvPr>
            <p:cNvSpPr txBox="1"/>
            <p:nvPr/>
          </p:nvSpPr>
          <p:spPr>
            <a:xfrm>
              <a:off x="6103181" y="2727987"/>
              <a:ext cx="16711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clearer organization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6A503C-CFA0-CF68-1FA0-138624DF94A2}"/>
                </a:ext>
              </a:extLst>
            </p:cNvPr>
            <p:cNvSpPr txBox="1"/>
            <p:nvPr/>
          </p:nvSpPr>
          <p:spPr>
            <a:xfrm>
              <a:off x="1588987" y="4795384"/>
              <a:ext cx="2123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Facilitate more eye contact and motion by the speaker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6E64C2-99F6-9622-36D8-40B8FE1B42F5}"/>
                </a:ext>
              </a:extLst>
            </p:cNvPr>
            <p:cNvSpPr txBox="1"/>
            <p:nvPr/>
          </p:nvSpPr>
          <p:spPr>
            <a:xfrm>
              <a:off x="3880504" y="4933883"/>
              <a:ext cx="1744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Contribute to speaker credibility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89A7A5-43B5-7EBA-2D3A-96DDF7A988A8}"/>
                </a:ext>
              </a:extLst>
            </p:cNvPr>
            <p:cNvSpPr txBox="1"/>
            <p:nvPr/>
          </p:nvSpPr>
          <p:spPr>
            <a:xfrm>
              <a:off x="6024614" y="4933883"/>
              <a:ext cx="17447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Supplement facilitation key points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4AA9649-40A1-6A69-EECC-B1C69F0C6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500" y="4222833"/>
              <a:ext cx="677801" cy="3765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AF4A68F-A5CA-44D7-9C13-C0B9B5FA2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7703" y="1919970"/>
              <a:ext cx="418056" cy="54745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F90CE18-E183-D3AB-5758-47217413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8822" y="1962049"/>
              <a:ext cx="671263" cy="54172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0A21F38-2EDB-0504-6F74-6B3DF152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5853" y="4128802"/>
              <a:ext cx="457200" cy="6985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8C8139F-7BBA-60B4-9FB1-5A33B116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6727" y="1946505"/>
              <a:ext cx="604052" cy="57280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62CC60-B4D6-9ED2-A1EA-B6CDA6385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79212" y="4164105"/>
              <a:ext cx="635000" cy="698500"/>
            </a:xfrm>
            <a:prstGeom prst="rect">
              <a:avLst/>
            </a:prstGeom>
          </p:spPr>
        </p:pic>
      </p:grpSp>
      <p:sp>
        <p:nvSpPr>
          <p:cNvPr id="3" name="Oval 2" descr="Graphic depicting page number.">
            <a:extLst>
              <a:ext uri="{FF2B5EF4-FFF2-40B4-BE49-F238E27FC236}">
                <a16:creationId xmlns:a16="http://schemas.microsoft.com/office/drawing/2014/main" id="{5B3FAE65-790D-7DA7-CE59-EB3692BDC69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F9B1A7C9-5E7E-2862-9BC3-4A1262B24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9-9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9-10</a:t>
            </a:r>
          </a:p>
        </p:txBody>
      </p:sp>
    </p:spTree>
    <p:extLst>
      <p:ext uri="{BB962C8B-B14F-4D97-AF65-F5344CB8AC3E}">
        <p14:creationId xmlns:p14="http://schemas.microsoft.com/office/powerpoint/2010/main" val="111261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7FAB-3173-0D0A-AF92-3B82048A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8B3460-612D-5CE5-0D5D-68E2EB7CF2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Handling Classroom “Personalities”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A649E-AB6B-ACC8-4D3B-0F35A4E07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668" y="2990531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DC54B4-725F-E319-13C0-AD75C9692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668" y="1644697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9873DE-C489-CB23-01BE-2D9FA917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006629" cy="5846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Recognizing disruptive personalities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Types of disruptive behavior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416D"/>
                </a:solidFill>
              </a:rPr>
              <a:t>Negative effects on the class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416D"/>
                </a:solidFill>
              </a:rPr>
              <a:t>Strategies for handling “unique” students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“I’m not difficult, I’m just unique.”</a:t>
            </a:r>
          </a:p>
        </p:txBody>
      </p:sp>
      <p:sp>
        <p:nvSpPr>
          <p:cNvPr id="4" name="Oval 3" descr="Graphic depicting page number.">
            <a:extLst>
              <a:ext uri="{FF2B5EF4-FFF2-40B4-BE49-F238E27FC236}">
                <a16:creationId xmlns:a16="http://schemas.microsoft.com/office/drawing/2014/main" id="{A3D93E63-7963-6076-8306-33B950F675F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B1D5309A-D135-8285-5E96-D074A936B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9-11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9-12</a:t>
            </a:r>
          </a:p>
        </p:txBody>
      </p:sp>
    </p:spTree>
    <p:extLst>
      <p:ext uri="{BB962C8B-B14F-4D97-AF65-F5344CB8AC3E}">
        <p14:creationId xmlns:p14="http://schemas.microsoft.com/office/powerpoint/2010/main" val="413871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42DB9-4CA4-1DFF-C7C7-8362078B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D00A-4590-661E-623D-2C3BC774D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Driver Profile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E2016B-7CBF-B431-B11F-8710A241D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21998"/>
              </p:ext>
            </p:extLst>
          </p:nvPr>
        </p:nvGraphicFramePr>
        <p:xfrm>
          <a:off x="1324577" y="2318920"/>
          <a:ext cx="6659437" cy="343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29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4361208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70740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“Know-It-All”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  <a:tr h="91679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something to say about everything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Concerned with exactness and accuracy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09906"/>
                  </a:ext>
                </a:extLst>
              </a:tr>
              <a:tr h="153563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Detracts from the conversation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Limits times for others to contribute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intimidate others into silence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9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337B-B515-38E6-3B7E-E81F80520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48CCB6F-ABDB-E117-3F66-CEC54BFE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Addressing Driver Behavior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3159E32-0407-A692-8824-6DAD5D67E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46030"/>
              </p:ext>
            </p:extLst>
          </p:nvPr>
        </p:nvGraphicFramePr>
        <p:xfrm>
          <a:off x="1115324" y="2281789"/>
          <a:ext cx="7454518" cy="213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767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5185751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213471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</a:p>
                  </a:txBody>
                  <a:tcPr anchor="ctr"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for participation from a different and </a:t>
                      </a:r>
                      <a:b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part of the room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Decline to call on “the assistant” and state </a:t>
                      </a:r>
                      <a:b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you’d like to hear from other class members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for participation from those who haven’t </a:t>
                      </a:r>
                      <a:b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 involved yet</a:t>
                      </a:r>
                    </a:p>
                  </a:txBody>
                  <a:tcPr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</a:tbl>
          </a:graphicData>
        </a:graphic>
      </p:graphicFrame>
      <p:sp>
        <p:nvSpPr>
          <p:cNvPr id="9" name="Pentagon 8">
            <a:extLst>
              <a:ext uri="{FF2B5EF4-FFF2-40B4-BE49-F238E27FC236}">
                <a16:creationId xmlns:a16="http://schemas.microsoft.com/office/drawing/2014/main" id="{23CD1DE3-2405-2667-9ECA-7A47850BD99C}"/>
              </a:ext>
            </a:extLst>
          </p:cNvPr>
          <p:cNvSpPr/>
          <p:nvPr/>
        </p:nvSpPr>
        <p:spPr>
          <a:xfrm>
            <a:off x="1115324" y="4746796"/>
            <a:ext cx="2473740" cy="11926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Say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84A039-86B7-B815-E350-8DEA3E8A3874}"/>
              </a:ext>
            </a:extLst>
          </p:cNvPr>
          <p:cNvSpPr/>
          <p:nvPr/>
        </p:nvSpPr>
        <p:spPr>
          <a:xfrm>
            <a:off x="3794760" y="4881479"/>
            <a:ext cx="41668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i="1" dirty="0">
                <a:solidFill>
                  <a:srgbClr val="00416D"/>
                </a:solidFill>
                <a:latin typeface="Arial" panose="020B0604020202020204" pitchFamily="34" charset="0"/>
              </a:rPr>
              <a:t>“We need everyone to have the opportunity to bring their thoughts into the conversation.” </a:t>
            </a:r>
            <a:endParaRPr lang="en-US" altLang="en-US" sz="2000" dirty="0">
              <a:solidFill>
                <a:srgbClr val="00416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9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BE56F-7F95-F2C9-AED5-0BEA95B3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3FC0-B9A5-9EB0-966A-A2FC865D7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Analytical Profile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7C7A7A-AF47-AAC1-9C70-3F971E9A9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39540"/>
              </p:ext>
            </p:extLst>
          </p:nvPr>
        </p:nvGraphicFramePr>
        <p:xfrm>
          <a:off x="1324577" y="2318921"/>
          <a:ext cx="6659437" cy="320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29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4361208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8695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“On the other hand”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  <a:tr h="8695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Offers an opposing point of view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 the status quo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09906"/>
                  </a:ext>
                </a:extLst>
              </a:tr>
              <a:tr h="14207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Facilitator must be careful not to </a:t>
                      </a:r>
                      <a:b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overreact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 a potential to escalate into confrontation and distract from </a:t>
                      </a:r>
                      <a:b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agendas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9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852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34AD-B5A3-A934-E3A5-93B653C86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1FDCF8-FD73-1142-C0EA-99119DDA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Addressing Analytical Behavior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B5ABFF-3AB6-3697-F37F-F0B210FB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186817"/>
              </p:ext>
            </p:extLst>
          </p:nvPr>
        </p:nvGraphicFramePr>
        <p:xfrm>
          <a:off x="1115323" y="2281789"/>
          <a:ext cx="7475783" cy="213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239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5200544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213471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</a:p>
                  </a:txBody>
                  <a:tcPr anchor="ctr"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a tone in</a:t>
                      </a: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classroom that is welcoming of diverse opinions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 that diversity can contribute</a:t>
                      </a:r>
                      <a:b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fruitful discussion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others to share other points of view</a:t>
                      </a:r>
                      <a:endParaRPr lang="en-US" sz="1900" b="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</a:tbl>
          </a:graphicData>
        </a:graphic>
      </p:graphicFrame>
      <p:sp>
        <p:nvSpPr>
          <p:cNvPr id="3" name="Pentagon 2">
            <a:extLst>
              <a:ext uri="{FF2B5EF4-FFF2-40B4-BE49-F238E27FC236}">
                <a16:creationId xmlns:a16="http://schemas.microsoft.com/office/drawing/2014/main" id="{6B2E4D69-4801-37B3-7C98-B46739D2A6E1}"/>
              </a:ext>
            </a:extLst>
          </p:cNvPr>
          <p:cNvSpPr/>
          <p:nvPr/>
        </p:nvSpPr>
        <p:spPr>
          <a:xfrm>
            <a:off x="1115324" y="4746796"/>
            <a:ext cx="2473740" cy="11926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Say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95435-FE0B-961A-A20D-71FA6D9B206F}"/>
              </a:ext>
            </a:extLst>
          </p:cNvPr>
          <p:cNvSpPr/>
          <p:nvPr/>
        </p:nvSpPr>
        <p:spPr>
          <a:xfrm>
            <a:off x="3794760" y="4881479"/>
            <a:ext cx="416688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900" i="1" dirty="0">
                <a:solidFill>
                  <a:srgbClr val="00416D"/>
                </a:solidFill>
                <a:latin typeface="Arial" panose="020B0604020202020204" pitchFamily="34" charset="0"/>
              </a:rPr>
              <a:t>“Some ideas may seem off-putting, at first, but I encourage you to bring your thoughts into the conversation.” </a:t>
            </a:r>
            <a:endParaRPr lang="en-US" altLang="en-US" sz="1900" dirty="0">
              <a:solidFill>
                <a:srgbClr val="00416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DE2F-6765-7733-E780-FB1FFF93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Learner Characteristics</a:t>
            </a:r>
          </a:p>
        </p:txBody>
      </p:sp>
      <p:grpSp>
        <p:nvGrpSpPr>
          <p:cNvPr id="51" name="Group 50" descr="Graphic depicting adult learner characteristics.">
            <a:extLst>
              <a:ext uri="{FF2B5EF4-FFF2-40B4-BE49-F238E27FC236}">
                <a16:creationId xmlns:a16="http://schemas.microsoft.com/office/drawing/2014/main" id="{FB9234C3-1FA6-8EE1-AC96-2D28A9779F18}"/>
              </a:ext>
            </a:extLst>
          </p:cNvPr>
          <p:cNvGrpSpPr/>
          <p:nvPr/>
        </p:nvGrpSpPr>
        <p:grpSpPr>
          <a:xfrm>
            <a:off x="1780506" y="2109399"/>
            <a:ext cx="6593134" cy="4183700"/>
            <a:chOff x="1600199" y="2124285"/>
            <a:chExt cx="6593134" cy="418370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687CE6-3699-F4CE-42E4-042D3A232D44}"/>
                </a:ext>
              </a:extLst>
            </p:cNvPr>
            <p:cNvSpPr txBox="1"/>
            <p:nvPr/>
          </p:nvSpPr>
          <p:spPr>
            <a:xfrm>
              <a:off x="5620107" y="2124285"/>
              <a:ext cx="25732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MOTIVATION TO LEARN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479A65-B9CA-AABB-D0CD-FF2EF146A25D}"/>
                </a:ext>
              </a:extLst>
            </p:cNvPr>
            <p:cNvGrpSpPr/>
            <p:nvPr/>
          </p:nvGrpSpPr>
          <p:grpSpPr>
            <a:xfrm>
              <a:off x="1783309" y="2144116"/>
              <a:ext cx="5651197" cy="3738521"/>
              <a:chOff x="1285445" y="1872583"/>
              <a:chExt cx="6764957" cy="447532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53F324A-9BFF-D598-C5F2-2321209315D9}"/>
                  </a:ext>
                </a:extLst>
              </p:cNvPr>
              <p:cNvSpPr/>
              <p:nvPr/>
            </p:nvSpPr>
            <p:spPr>
              <a:xfrm>
                <a:off x="3601895" y="1872583"/>
                <a:ext cx="2118437" cy="2100336"/>
              </a:xfrm>
              <a:prstGeom prst="ellipse">
                <a:avLst/>
              </a:prstGeom>
              <a:solidFill>
                <a:srgbClr val="012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3A45DFF-0758-ECE6-5667-A5A71C3A63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3568" y="3972919"/>
                <a:ext cx="0" cy="971349"/>
              </a:xfrm>
              <a:prstGeom prst="straightConnector1">
                <a:avLst/>
              </a:prstGeom>
              <a:ln w="63500">
                <a:solidFill>
                  <a:srgbClr val="D0DB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2E753CE-EDC6-D42E-9A6D-C1FA1B23D6B4}"/>
                  </a:ext>
                </a:extLst>
              </p:cNvPr>
              <p:cNvSpPr/>
              <p:nvPr/>
            </p:nvSpPr>
            <p:spPr>
              <a:xfrm>
                <a:off x="1448303" y="2312580"/>
                <a:ext cx="1220342" cy="1220342"/>
              </a:xfrm>
              <a:prstGeom prst="ellipse">
                <a:avLst/>
              </a:prstGeom>
              <a:solidFill>
                <a:srgbClr val="2C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17A1E2-63BA-B29F-F04B-205BC9983658}"/>
                  </a:ext>
                </a:extLst>
              </p:cNvPr>
              <p:cNvSpPr/>
              <p:nvPr/>
            </p:nvSpPr>
            <p:spPr>
              <a:xfrm>
                <a:off x="6653580" y="2312580"/>
                <a:ext cx="1220342" cy="1220342"/>
              </a:xfrm>
              <a:prstGeom prst="ellipse">
                <a:avLst/>
              </a:prstGeom>
              <a:solidFill>
                <a:srgbClr val="2C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4BBE367-8723-C278-72AD-CDB4A65F2A1E}"/>
                  </a:ext>
                </a:extLst>
              </p:cNvPr>
              <p:cNvSpPr/>
              <p:nvPr/>
            </p:nvSpPr>
            <p:spPr>
              <a:xfrm>
                <a:off x="4036780" y="4944268"/>
                <a:ext cx="1220342" cy="1220342"/>
              </a:xfrm>
              <a:prstGeom prst="ellipse">
                <a:avLst/>
              </a:prstGeom>
              <a:solidFill>
                <a:srgbClr val="2C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43CFE24-5BA8-9D76-BE66-7A9858056B9A}"/>
                  </a:ext>
                </a:extLst>
              </p:cNvPr>
              <p:cNvSpPr/>
              <p:nvPr/>
            </p:nvSpPr>
            <p:spPr>
              <a:xfrm>
                <a:off x="5860675" y="4074473"/>
                <a:ext cx="1220342" cy="1220342"/>
              </a:xfrm>
              <a:prstGeom prst="ellipse">
                <a:avLst/>
              </a:prstGeom>
              <a:solidFill>
                <a:srgbClr val="2C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9422C88-B82A-779F-84CD-BB4A2E57C425}"/>
                  </a:ext>
                </a:extLst>
              </p:cNvPr>
              <p:cNvSpPr/>
              <p:nvPr/>
            </p:nvSpPr>
            <p:spPr>
              <a:xfrm>
                <a:off x="2234550" y="4087444"/>
                <a:ext cx="1220342" cy="1220342"/>
              </a:xfrm>
              <a:prstGeom prst="ellipse">
                <a:avLst/>
              </a:prstGeom>
              <a:solidFill>
                <a:srgbClr val="2C5D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A418CE9-53BB-DDB7-217F-43A1B5F30BB2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5720331" y="2922751"/>
                <a:ext cx="933249" cy="0"/>
              </a:xfrm>
              <a:prstGeom prst="straightConnector1">
                <a:avLst/>
              </a:prstGeom>
              <a:ln w="63500">
                <a:solidFill>
                  <a:srgbClr val="D0DB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D57148F-A335-EAE3-A8D3-785AFCA8ECF3}"/>
                  </a:ext>
                </a:extLst>
              </p:cNvPr>
              <p:cNvCxnSpPr>
                <a:cxnSpLocks/>
                <a:stCxn id="23" idx="2"/>
                <a:endCxn id="25" idx="6"/>
              </p:cNvCxnSpPr>
              <p:nvPr/>
            </p:nvCxnSpPr>
            <p:spPr>
              <a:xfrm flipH="1">
                <a:off x="2668645" y="2922751"/>
                <a:ext cx="933249" cy="0"/>
              </a:xfrm>
              <a:prstGeom prst="straightConnector1">
                <a:avLst/>
              </a:prstGeom>
              <a:ln w="63500">
                <a:solidFill>
                  <a:srgbClr val="D0DB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C9F3B331-3259-65A0-3ED7-03BEA5913312}"/>
                  </a:ext>
                </a:extLst>
              </p:cNvPr>
              <p:cNvCxnSpPr>
                <a:cxnSpLocks/>
                <a:endCxn id="28" idx="1"/>
              </p:cNvCxnSpPr>
              <p:nvPr/>
            </p:nvCxnSpPr>
            <p:spPr>
              <a:xfrm>
                <a:off x="5445267" y="3628995"/>
                <a:ext cx="594123" cy="624193"/>
              </a:xfrm>
              <a:prstGeom prst="straightConnector1">
                <a:avLst/>
              </a:prstGeom>
              <a:ln w="63500">
                <a:solidFill>
                  <a:srgbClr val="D0DB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CA248786-7025-A0F1-9C38-3A3E90C39B80}"/>
                  </a:ext>
                </a:extLst>
              </p:cNvPr>
              <p:cNvCxnSpPr>
                <a:cxnSpLocks/>
                <a:stCxn id="23" idx="3"/>
                <a:endCxn id="29" idx="7"/>
              </p:cNvCxnSpPr>
              <p:nvPr/>
            </p:nvCxnSpPr>
            <p:spPr>
              <a:xfrm flipH="1">
                <a:off x="3276177" y="3665332"/>
                <a:ext cx="635955" cy="600827"/>
              </a:xfrm>
              <a:prstGeom prst="straightConnector1">
                <a:avLst/>
              </a:prstGeom>
              <a:ln w="63500">
                <a:solidFill>
                  <a:srgbClr val="D0DBE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134A23E-7449-93D4-5E9F-40EF17D5F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4895" y="2627144"/>
                <a:ext cx="419655" cy="537683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F330C38-F8B2-2A97-752A-837CAFF60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5674" y="4410868"/>
                <a:ext cx="508000" cy="5334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9CB6A94-7FF0-A7F7-0FEB-29CBD20095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0762" y="5294815"/>
                <a:ext cx="520700" cy="4953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D9DA788-63B5-05D7-B0A8-F1825957E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6955" y="4338476"/>
                <a:ext cx="533400" cy="5588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C8E1F19-AC09-0D4E-E366-7D6456F33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4529" y="2577956"/>
                <a:ext cx="622300" cy="622300"/>
              </a:xfrm>
              <a:prstGeom prst="rect">
                <a:avLst/>
              </a:prstGeom>
            </p:spPr>
          </p:pic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2998E0-FB68-0B6F-231C-CADDEE0A8FE6}"/>
                  </a:ext>
                </a:extLst>
              </p:cNvPr>
              <p:cNvSpPr/>
              <p:nvPr/>
            </p:nvSpPr>
            <p:spPr>
              <a:xfrm>
                <a:off x="1285445" y="2705810"/>
                <a:ext cx="366592" cy="3665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A7C69B-5790-2829-A739-61B2BA4DA1DF}"/>
                  </a:ext>
                </a:extLst>
              </p:cNvPr>
              <p:cNvSpPr/>
              <p:nvPr/>
            </p:nvSpPr>
            <p:spPr>
              <a:xfrm>
                <a:off x="2266752" y="5025264"/>
                <a:ext cx="366592" cy="3665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462F544-D88B-46EF-B148-DAE873F94E6A}"/>
                  </a:ext>
                </a:extLst>
              </p:cNvPr>
              <p:cNvSpPr/>
              <p:nvPr/>
            </p:nvSpPr>
            <p:spPr>
              <a:xfrm>
                <a:off x="4383049" y="5981314"/>
                <a:ext cx="366592" cy="3665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786B018-03FF-D1F7-E684-9FCA780DDF4B}"/>
                  </a:ext>
                </a:extLst>
              </p:cNvPr>
              <p:cNvSpPr/>
              <p:nvPr/>
            </p:nvSpPr>
            <p:spPr>
              <a:xfrm>
                <a:off x="6761976" y="4925665"/>
                <a:ext cx="366592" cy="3665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73AE294-455D-355B-8455-820F764CF3CF}"/>
                  </a:ext>
                </a:extLst>
              </p:cNvPr>
              <p:cNvSpPr/>
              <p:nvPr/>
            </p:nvSpPr>
            <p:spPr>
              <a:xfrm>
                <a:off x="7683810" y="2725158"/>
                <a:ext cx="366592" cy="36659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rgbClr val="0040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7B8538-EC71-CE45-9996-3958FF02384F}"/>
                </a:ext>
              </a:extLst>
            </p:cNvPr>
            <p:cNvSpPr txBox="1"/>
            <p:nvPr/>
          </p:nvSpPr>
          <p:spPr>
            <a:xfrm>
              <a:off x="1600199" y="2144116"/>
              <a:ext cx="17028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SELF-CONCEPT</a:t>
              </a:r>
              <a:endParaRPr lang="en-US" sz="10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6AFE1C-D183-4A13-BE7E-FD8BEFCDF714}"/>
                </a:ext>
              </a:extLst>
            </p:cNvPr>
            <p:cNvSpPr txBox="1"/>
            <p:nvPr/>
          </p:nvSpPr>
          <p:spPr>
            <a:xfrm>
              <a:off x="1600199" y="5099303"/>
              <a:ext cx="181171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ADULT LEARNER EXPERIENCE</a:t>
              </a:r>
              <a:endParaRPr lang="en-US" sz="150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EC65877-A66F-B2A9-F896-4EA28D519CB0}"/>
                </a:ext>
              </a:extLst>
            </p:cNvPr>
            <p:cNvSpPr txBox="1"/>
            <p:nvPr/>
          </p:nvSpPr>
          <p:spPr>
            <a:xfrm>
              <a:off x="2640162" y="5984820"/>
              <a:ext cx="400907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READINESS TO LEARN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A41C50-CF56-9D1B-AE93-B694C28A5A35}"/>
                </a:ext>
              </a:extLst>
            </p:cNvPr>
            <p:cNvSpPr txBox="1"/>
            <p:nvPr/>
          </p:nvSpPr>
          <p:spPr>
            <a:xfrm>
              <a:off x="5604710" y="5112451"/>
              <a:ext cx="15410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ORIENTATION </a:t>
              </a:r>
            </a:p>
            <a:p>
              <a:r>
                <a:rPr lang="en-US" sz="1500" b="1" dirty="0">
                  <a:solidFill>
                    <a:srgbClr val="004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LEARNING</a:t>
              </a: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CC0D0A14-CB3D-D67B-ADF8-747B1ADC7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6871" y="2715429"/>
              <a:ext cx="2884074" cy="98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CC00"/>
                </a:buClr>
                <a:buFont typeface="Arial" panose="020B0604020202020204" pitchFamily="34" charset="0"/>
                <a:buChar char="•"/>
                <a:defRPr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Font typeface="Times New Roman" panose="02020603050405020304" pitchFamily="18" charset="0"/>
                <a:buChar char="»"/>
                <a:defRPr sz="28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D050"/>
                </a:buClr>
                <a:buFont typeface="Arial" panose="020B0604020202020204" pitchFamily="34" charset="0"/>
                <a:buChar char="•"/>
                <a:defRPr sz="24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algn="ctr">
                <a:buNone/>
              </a:pP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CHARACTERISTICS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OF ADULT</a:t>
              </a:r>
              <a:b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LEARNERS</a:t>
              </a:r>
            </a:p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Oval 4" descr="Graphic depicting page number.">
            <a:extLst>
              <a:ext uri="{FF2B5EF4-FFF2-40B4-BE49-F238E27FC236}">
                <a16:creationId xmlns:a16="http://schemas.microsoft.com/office/drawing/2014/main" id="{02B25FCF-4ED1-5591-69D4-2123D946BEC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8868456A-2334-8BB6-7CE5-FF45494CA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9-3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9-4</a:t>
            </a:r>
          </a:p>
        </p:txBody>
      </p:sp>
    </p:spTree>
    <p:extLst>
      <p:ext uri="{BB962C8B-B14F-4D97-AF65-F5344CB8AC3E}">
        <p14:creationId xmlns:p14="http://schemas.microsoft.com/office/powerpoint/2010/main" val="413807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BD33E-572E-C3D9-5473-AC306C1A7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33BA-0C5E-34EE-A967-AAB09681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Expressive Profile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18A9A4-31E3-B5EA-6F96-D7EF32D3F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69226"/>
              </p:ext>
            </p:extLst>
          </p:nvPr>
        </p:nvGraphicFramePr>
        <p:xfrm>
          <a:off x="1324577" y="2318921"/>
          <a:ext cx="6659437" cy="324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229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4361208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8695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“Over-sharer”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21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  <a:tr h="86952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 Behavior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too much, too often</a:t>
                      </a: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 learning by talking</a:t>
                      </a:r>
                      <a:br>
                        <a:rPr lang="en-US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(“thinking out loud”)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09906"/>
                  </a:ext>
                </a:extLst>
              </a:tr>
              <a:tr h="142078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n>
                            <a:noFill/>
                          </a:ln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Classroom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Limits ability of others to participate</a:t>
                      </a:r>
                      <a:endParaRPr lang="en-US" sz="1800" b="0" strike="sngStrike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286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n>
                            <a:noFill/>
                          </a:ln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Over-sharing of personal details may cause others to feel uncomfortable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9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99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2C0AC-6ED6-702B-8ABB-72FCFC536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131B11-3082-AAC1-A2B0-8358A46AD1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Addressing Expressive Behavior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E857F6-0EA9-DD97-29FC-D9F4F6CBF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935944"/>
              </p:ext>
            </p:extLst>
          </p:nvPr>
        </p:nvGraphicFramePr>
        <p:xfrm>
          <a:off x="1115324" y="2281789"/>
          <a:ext cx="7752229" cy="213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375">
                  <a:extLst>
                    <a:ext uri="{9D8B030D-6E8A-4147-A177-3AD203B41FA5}">
                      <a16:colId xmlns:a16="http://schemas.microsoft.com/office/drawing/2014/main" val="2109926485"/>
                    </a:ext>
                  </a:extLst>
                </a:gridCol>
                <a:gridCol w="5392854">
                  <a:extLst>
                    <a:ext uri="{9D8B030D-6E8A-4147-A177-3AD203B41FA5}">
                      <a16:colId xmlns:a16="http://schemas.microsoft.com/office/drawing/2014/main" val="3072736329"/>
                    </a:ext>
                  </a:extLst>
                </a:gridCol>
              </a:tblGrid>
              <a:tr h="213471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</a:p>
                  </a:txBody>
                  <a:tcPr anchor="ctr">
                    <a:solidFill>
                      <a:srgbClr val="012156"/>
                    </a:solidFill>
                  </a:tcPr>
                </a:tc>
                <a:tc>
                  <a:txBody>
                    <a:bodyPr/>
                    <a:lstStyle/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Encourage conversation from others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a “go around” the</a:t>
                      </a: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 strategy to call on various class members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Regularly remind the class that hearing from a variety of participants will enrich learning</a:t>
                      </a:r>
                      <a:endParaRPr lang="en-US" sz="1900" b="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27952"/>
                  </a:ext>
                </a:extLst>
              </a:tr>
            </a:tbl>
          </a:graphicData>
        </a:graphic>
      </p:graphicFrame>
      <p:sp>
        <p:nvSpPr>
          <p:cNvPr id="10" name="Pentagon 9">
            <a:extLst>
              <a:ext uri="{FF2B5EF4-FFF2-40B4-BE49-F238E27FC236}">
                <a16:creationId xmlns:a16="http://schemas.microsoft.com/office/drawing/2014/main" id="{773ED061-5B91-9706-7E8B-2DA9091201D6}"/>
              </a:ext>
            </a:extLst>
          </p:cNvPr>
          <p:cNvSpPr/>
          <p:nvPr/>
        </p:nvSpPr>
        <p:spPr>
          <a:xfrm>
            <a:off x="1115324" y="4746796"/>
            <a:ext cx="2473740" cy="119269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Say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710C3D-E78E-DA22-DE25-26F1CF853423}"/>
              </a:ext>
            </a:extLst>
          </p:cNvPr>
          <p:cNvSpPr/>
          <p:nvPr/>
        </p:nvSpPr>
        <p:spPr>
          <a:xfrm>
            <a:off x="3794760" y="4881479"/>
            <a:ext cx="43982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900" i="1" dirty="0">
                <a:solidFill>
                  <a:srgbClr val="00416D"/>
                </a:solidFill>
                <a:latin typeface="Arial" panose="020B0604020202020204" pitchFamily="34" charset="0"/>
              </a:rPr>
              <a:t>“Thank you for your insight. It is very important to the success of the class that everyone has opportunities to contribute.” </a:t>
            </a:r>
            <a:endParaRPr lang="en-US" altLang="en-US" sz="1900" dirty="0">
              <a:solidFill>
                <a:srgbClr val="00416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7FCD2-E7C5-4E54-B48D-C75CA5487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41EA13-A17D-88C7-D427-3FA07723F1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Practically Perfect Presentation Checklist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6DA048-6E42-B8EF-096E-BCE5807C0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668" y="1644697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923E0-14BA-97AF-9A79-B355ED10A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4668" y="2990531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0642D-910B-FD92-E0F5-76F7BCEB4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1" y="4336365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2E62F-5B73-9A00-C859-E1FE9E73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7270" y="5682199"/>
            <a:ext cx="6417395" cy="56064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FAF536-E017-8462-D096-12C2833F1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006629" cy="47988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Logistics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Speaker Analysis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Audience Analysis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Message Analysis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Opening Remarks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Closing Remarks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solidFill>
                  <a:srgbClr val="00416D"/>
                </a:solidFill>
              </a:rPr>
              <a:t> Questions and Answers</a:t>
            </a:r>
          </a:p>
        </p:txBody>
      </p:sp>
      <p:sp>
        <p:nvSpPr>
          <p:cNvPr id="2" name="Oval 1" descr="Graphic depicting page number.">
            <a:extLst>
              <a:ext uri="{FF2B5EF4-FFF2-40B4-BE49-F238E27FC236}">
                <a16:creationId xmlns:a16="http://schemas.microsoft.com/office/drawing/2014/main" id="{CDB655D4-4FA5-0E81-B69F-F9E717F9842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9CCCB12E-9332-4A09-7CD9-BE841C43A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862464"/>
            <a:ext cx="732692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9-13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9-14</a:t>
            </a:r>
          </a:p>
        </p:txBody>
      </p:sp>
    </p:spTree>
    <p:extLst>
      <p:ext uri="{BB962C8B-B14F-4D97-AF65-F5344CB8AC3E}">
        <p14:creationId xmlns:p14="http://schemas.microsoft.com/office/powerpoint/2010/main" val="2108194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16E0C-E8E5-6181-C6FC-6B2D103DB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8B9703-335E-6EDA-7B87-A5D34499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Instructional Techniques Video</a:t>
            </a:r>
          </a:p>
        </p:txBody>
      </p:sp>
      <p:pic>
        <p:nvPicPr>
          <p:cNvPr id="4" name="Picture 3" descr="Screenshot of a instructional techniques video.">
            <a:extLst>
              <a:ext uri="{FF2B5EF4-FFF2-40B4-BE49-F238E27FC236}">
                <a16:creationId xmlns:a16="http://schemas.microsoft.com/office/drawing/2014/main" id="{1C73777B-8184-BACE-650A-C8ACD0B7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962" y="2059034"/>
            <a:ext cx="7138126" cy="40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3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E88C5-CD5A-04C2-3502-FCF8E8B2C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8B0C-0AE5-F446-79F1-73DC8BB782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26880" y="-59412"/>
            <a:ext cx="6491817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16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Instructional Techniques Application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4A0D86-C3E1-0F87-3D4D-8B90B8AC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682038" cy="36454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416D"/>
                </a:solidFill>
              </a:rPr>
              <a:t>Each group will receive a scenario</a:t>
            </a:r>
          </a:p>
          <a:p>
            <a:r>
              <a:rPr lang="en-US" dirty="0">
                <a:solidFill>
                  <a:srgbClr val="00416D"/>
                </a:solidFill>
              </a:rPr>
              <a:t>Groups will have 15 minutes to present</a:t>
            </a:r>
          </a:p>
          <a:p>
            <a:r>
              <a:rPr lang="en-US" dirty="0">
                <a:solidFill>
                  <a:srgbClr val="00416D"/>
                </a:solidFill>
              </a:rPr>
              <a:t>Each group member must present during the exercise</a:t>
            </a:r>
          </a:p>
          <a:p>
            <a:r>
              <a:rPr lang="en-US" dirty="0">
                <a:solidFill>
                  <a:srgbClr val="00416D"/>
                </a:solidFill>
              </a:rPr>
              <a:t>Groups must discuss “Key Points”</a:t>
            </a:r>
          </a:p>
          <a:p>
            <a:r>
              <a:rPr lang="en-US" dirty="0">
                <a:solidFill>
                  <a:srgbClr val="00416D"/>
                </a:solidFill>
              </a:rPr>
              <a:t>Limit audience interruptions</a:t>
            </a:r>
          </a:p>
          <a:p>
            <a:r>
              <a:rPr lang="en-US" dirty="0">
                <a:solidFill>
                  <a:srgbClr val="00416D"/>
                </a:solidFill>
              </a:rPr>
              <a:t>Feedback will be received at the end of the exercise</a:t>
            </a:r>
          </a:p>
          <a:p>
            <a:r>
              <a:rPr lang="en-US" dirty="0">
                <a:solidFill>
                  <a:srgbClr val="00416D"/>
                </a:solidFill>
              </a:rPr>
              <a:t>HAVE FUN!</a:t>
            </a:r>
          </a:p>
        </p:txBody>
      </p:sp>
      <p:pic>
        <p:nvPicPr>
          <p:cNvPr id="9" name="Picture 8" descr="A group of people presenting.">
            <a:extLst>
              <a:ext uri="{FF2B5EF4-FFF2-40B4-BE49-F238E27FC236}">
                <a16:creationId xmlns:a16="http://schemas.microsoft.com/office/drawing/2014/main" id="{7161B11A-DD6C-72C3-83D3-FF986316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118" r="11051" b="17230"/>
          <a:stretch/>
        </p:blipFill>
        <p:spPr>
          <a:xfrm>
            <a:off x="3338945" y="5209309"/>
            <a:ext cx="3435928" cy="1432210"/>
          </a:xfrm>
          <a:prstGeom prst="rect">
            <a:avLst/>
          </a:prstGeom>
        </p:spPr>
      </p:pic>
      <p:sp>
        <p:nvSpPr>
          <p:cNvPr id="3" name="Oval 2" descr="Graphic containing the page number.">
            <a:extLst>
              <a:ext uri="{FF2B5EF4-FFF2-40B4-BE49-F238E27FC236}">
                <a16:creationId xmlns:a16="http://schemas.microsoft.com/office/drawing/2014/main" id="{02E971AA-2D17-2076-832E-27FEF54B70FF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EAE78C57-235B-5428-B92E-462B4A53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41907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9-15</a:t>
            </a:r>
          </a:p>
        </p:txBody>
      </p:sp>
    </p:spTree>
    <p:extLst>
      <p:ext uri="{BB962C8B-B14F-4D97-AF65-F5344CB8AC3E}">
        <p14:creationId xmlns:p14="http://schemas.microsoft.com/office/powerpoint/2010/main" val="408245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7162C-6979-AD3A-53B9-E1474BA6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0DC0F32-F961-22A2-A8E6-A9B833C4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Curriculum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AD1F3F-2C5A-544F-D78C-2745EF84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Training Techniques: Student Manual CFS Chapter 9 Instructional Techniques</a:t>
            </a:r>
          </a:p>
          <a:p>
            <a:r>
              <a:rPr lang="en-US" dirty="0">
                <a:solidFill>
                  <a:srgbClr val="00416D"/>
                </a:solidFill>
              </a:rPr>
              <a:t>Training Curriculum: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Touchpoint Curriculum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FINRED Learning Resource Library</a:t>
            </a:r>
          </a:p>
          <a:p>
            <a:pPr lvl="1"/>
            <a:r>
              <a:rPr lang="en-US" dirty="0">
                <a:solidFill>
                  <a:srgbClr val="00416D"/>
                </a:solidFill>
              </a:rPr>
              <a:t>Personal Financial Manager at your Installation Military and Family Support Center</a:t>
            </a:r>
          </a:p>
        </p:txBody>
      </p:sp>
    </p:spTree>
    <p:extLst>
      <p:ext uri="{BB962C8B-B14F-4D97-AF65-F5344CB8AC3E}">
        <p14:creationId xmlns:p14="http://schemas.microsoft.com/office/powerpoint/2010/main" val="2007507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9005-0BAA-D86E-8657-C5FD5E015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820D-B858-C58C-2E9E-9A2E58FB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Channels</a:t>
            </a:r>
          </a:p>
        </p:txBody>
      </p:sp>
      <p:grpSp>
        <p:nvGrpSpPr>
          <p:cNvPr id="12" name="Group 11" descr="Graphic depicting the learning channels.">
            <a:extLst>
              <a:ext uri="{FF2B5EF4-FFF2-40B4-BE49-F238E27FC236}">
                <a16:creationId xmlns:a16="http://schemas.microsoft.com/office/drawing/2014/main" id="{7DA75375-514A-FCC4-0365-CBEB42C3B4EC}"/>
              </a:ext>
            </a:extLst>
          </p:cNvPr>
          <p:cNvGrpSpPr/>
          <p:nvPr/>
        </p:nvGrpSpPr>
        <p:grpSpPr>
          <a:xfrm>
            <a:off x="822785" y="2411969"/>
            <a:ext cx="7485646" cy="3224323"/>
            <a:chOff x="822785" y="2411969"/>
            <a:chExt cx="7485646" cy="3224323"/>
          </a:xfrm>
        </p:grpSpPr>
        <p:sp>
          <p:nvSpPr>
            <p:cNvPr id="5" name="Text Placeholder 4">
              <a:extLst>
                <a:ext uri="{FF2B5EF4-FFF2-40B4-BE49-F238E27FC236}">
                  <a16:creationId xmlns:a16="http://schemas.microsoft.com/office/drawing/2014/main" id="{F731129A-D433-8259-3FAA-75FE7173C585}"/>
                </a:ext>
              </a:extLst>
            </p:cNvPr>
            <p:cNvSpPr txBox="1">
              <a:spLocks/>
            </p:cNvSpPr>
            <p:nvPr/>
          </p:nvSpPr>
          <p:spPr>
            <a:xfrm>
              <a:off x="822785" y="4730417"/>
              <a:ext cx="2616611" cy="905875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1800" b="1" i="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b="1" i="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b="1" i="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200" b="1" i="0" kern="1200">
                  <a:solidFill>
                    <a:schemeClr val="tx1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2500" dirty="0">
                  <a:solidFill>
                    <a:srgbClr val="AB34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</a:t>
              </a:r>
            </a:p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it</a:t>
              </a:r>
            </a:p>
          </p:txBody>
        </p:sp>
        <p:pic>
          <p:nvPicPr>
            <p:cNvPr id="6" name="Picture 5" descr="A person holding his hands up&#10;&#10;Description automatically generated">
              <a:extLst>
                <a:ext uri="{FF2B5EF4-FFF2-40B4-BE49-F238E27FC236}">
                  <a16:creationId xmlns:a16="http://schemas.microsoft.com/office/drawing/2014/main" id="{1A825E37-9DC0-653E-D5ED-C891981FA5A6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6149" y="2436901"/>
              <a:ext cx="2049885" cy="2043659"/>
            </a:xfrm>
            <a:prstGeom prst="ellipse">
              <a:avLst/>
            </a:prstGeom>
          </p:spPr>
        </p:pic>
        <p:pic>
          <p:nvPicPr>
            <p:cNvPr id="7" name="Picture 6" descr="A picture containing person, indoor, young, person&#10;&#10;Description automatically generated">
              <a:extLst>
                <a:ext uri="{FF2B5EF4-FFF2-40B4-BE49-F238E27FC236}">
                  <a16:creationId xmlns:a16="http://schemas.microsoft.com/office/drawing/2014/main" id="{EDC3BA54-57A8-E57A-96F7-9AE665365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6895" y="2411969"/>
              <a:ext cx="2066558" cy="2068591"/>
            </a:xfrm>
            <a:prstGeom prst="ellipse">
              <a:avLst/>
            </a:prstGeom>
          </p:spPr>
        </p:pic>
        <p:pic>
          <p:nvPicPr>
            <p:cNvPr id="8" name="Picture 7" descr="A picture containing wearing, sitting, table, small&#10;&#10;Description automatically generated">
              <a:extLst>
                <a:ext uri="{FF2B5EF4-FFF2-40B4-BE49-F238E27FC236}">
                  <a16:creationId xmlns:a16="http://schemas.microsoft.com/office/drawing/2014/main" id="{2AB958AA-194B-A7EF-4D24-25401C8BB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2402" y="2461833"/>
              <a:ext cx="2075449" cy="2073591"/>
            </a:xfrm>
            <a:prstGeom prst="ellipse">
              <a:avLst/>
            </a:prstGeom>
          </p:spPr>
        </p:pic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15031DE3-D014-9412-353C-79EE507094F1}"/>
                </a:ext>
              </a:extLst>
            </p:cNvPr>
            <p:cNvSpPr txBox="1">
              <a:spLocks/>
            </p:cNvSpPr>
            <p:nvPr/>
          </p:nvSpPr>
          <p:spPr>
            <a:xfrm>
              <a:off x="3221383" y="4713554"/>
              <a:ext cx="2616611" cy="905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25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AUDITORY</a:t>
              </a:r>
            </a:p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 it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247934BE-909E-9124-A7D7-6F81E28A6C29}"/>
                </a:ext>
              </a:extLst>
            </p:cNvPr>
            <p:cNvSpPr txBox="1">
              <a:spLocks/>
            </p:cNvSpPr>
            <p:nvPr/>
          </p:nvSpPr>
          <p:spPr>
            <a:xfrm>
              <a:off x="5691820" y="4713554"/>
              <a:ext cx="2616611" cy="9058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rgbClr val="707070"/>
                  </a:solidFill>
                  <a:latin typeface="Helvetica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2500" b="1" dirty="0">
                  <a:solidFill>
                    <a:srgbClr val="0F650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KINESTHETIC</a:t>
              </a:r>
            </a:p>
            <a:p>
              <a:pPr marL="0" indent="0" algn="ctr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sz="1800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2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8CD21-C62F-4807-DB55-855B11C55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D5FB-8119-5B71-8F25-C1D24BFDE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Training Techniques</a:t>
            </a:r>
          </a:p>
        </p:txBody>
      </p:sp>
      <p:grpSp>
        <p:nvGrpSpPr>
          <p:cNvPr id="29" name="Group 28" descr="Graphic depicting active training techniques.">
            <a:extLst>
              <a:ext uri="{FF2B5EF4-FFF2-40B4-BE49-F238E27FC236}">
                <a16:creationId xmlns:a16="http://schemas.microsoft.com/office/drawing/2014/main" id="{57580133-0DE4-359F-6E19-2AB1972E993D}"/>
              </a:ext>
            </a:extLst>
          </p:cNvPr>
          <p:cNvGrpSpPr/>
          <p:nvPr/>
        </p:nvGrpSpPr>
        <p:grpSpPr>
          <a:xfrm>
            <a:off x="1072050" y="1783038"/>
            <a:ext cx="7112506" cy="4138087"/>
            <a:chOff x="1072050" y="1783038"/>
            <a:chExt cx="7112506" cy="413808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40474B-FAF8-8E08-48AD-99B59C6C1D1C}"/>
                </a:ext>
              </a:extLst>
            </p:cNvPr>
            <p:cNvSpPr/>
            <p:nvPr/>
          </p:nvSpPr>
          <p:spPr>
            <a:xfrm>
              <a:off x="3484587" y="3659745"/>
              <a:ext cx="2280869" cy="2261380"/>
            </a:xfrm>
            <a:prstGeom prst="ellipse">
              <a:avLst/>
            </a:prstGeom>
            <a:solidFill>
              <a:srgbClr val="003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094F87-31A8-6DFB-A362-A1F764DB1932}"/>
                </a:ext>
              </a:extLst>
            </p:cNvPr>
            <p:cNvCxnSpPr>
              <a:cxnSpLocks/>
            </p:cNvCxnSpPr>
            <p:nvPr/>
          </p:nvCxnSpPr>
          <p:spPr>
            <a:xfrm>
              <a:off x="4094470" y="2477059"/>
              <a:ext cx="263149" cy="1203392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F8E1CEA-858C-8DDB-8C5C-BB4E4ED8E7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44916" y="2308140"/>
              <a:ext cx="283826" cy="1372311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16B27B7-7A5C-024E-A58F-D4EC57260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3794" y="2909926"/>
              <a:ext cx="823324" cy="103072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65991-AB15-651C-BF91-D973AB197CEE}"/>
                </a:ext>
              </a:extLst>
            </p:cNvPr>
            <p:cNvCxnSpPr>
              <a:cxnSpLocks/>
            </p:cNvCxnSpPr>
            <p:nvPr/>
          </p:nvCxnSpPr>
          <p:spPr>
            <a:xfrm>
              <a:off x="2911855" y="2857887"/>
              <a:ext cx="962277" cy="1082759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206879-10FD-DCCB-7401-E1496DE43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0896" y="3869121"/>
              <a:ext cx="1144859" cy="525008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5496E6-8D5D-8874-23AD-020ECA136ADC}"/>
                </a:ext>
              </a:extLst>
            </p:cNvPr>
            <p:cNvCxnSpPr>
              <a:cxnSpLocks/>
            </p:cNvCxnSpPr>
            <p:nvPr/>
          </p:nvCxnSpPr>
          <p:spPr>
            <a:xfrm>
              <a:off x="2422052" y="3839478"/>
              <a:ext cx="1125245" cy="554651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242F89D-45DF-03AA-7B76-91A95CFB35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7805" y="4847842"/>
              <a:ext cx="1405052" cy="7204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B87815B-902E-26C9-2EF4-CBD200738690}"/>
                </a:ext>
              </a:extLst>
            </p:cNvPr>
            <p:cNvCxnSpPr>
              <a:cxnSpLocks/>
            </p:cNvCxnSpPr>
            <p:nvPr/>
          </p:nvCxnSpPr>
          <p:spPr>
            <a:xfrm>
              <a:off x="2120932" y="4855046"/>
              <a:ext cx="1352024" cy="0"/>
            </a:xfrm>
            <a:prstGeom prst="straightConnector1">
              <a:avLst/>
            </a:prstGeom>
            <a:ln w="635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6334D2-AD6F-16A7-2392-32E5E9B01013}"/>
                </a:ext>
              </a:extLst>
            </p:cNvPr>
            <p:cNvSpPr/>
            <p:nvPr/>
          </p:nvSpPr>
          <p:spPr>
            <a:xfrm>
              <a:off x="1072050" y="4500832"/>
              <a:ext cx="1279474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Demonstrate Expertise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2C76ED4-C1F3-E803-71A8-7272A74D3C5B}"/>
                </a:ext>
              </a:extLst>
            </p:cNvPr>
            <p:cNvSpPr/>
            <p:nvPr/>
          </p:nvSpPr>
          <p:spPr>
            <a:xfrm>
              <a:off x="1259204" y="3285734"/>
              <a:ext cx="1352024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Relate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Training to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Real Life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E98CE1-B49C-1FD4-A904-ADAEDE82FF4C}"/>
                </a:ext>
              </a:extLst>
            </p:cNvPr>
            <p:cNvSpPr/>
            <p:nvPr/>
          </p:nvSpPr>
          <p:spPr>
            <a:xfrm>
              <a:off x="2351524" y="2297580"/>
              <a:ext cx="1040456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Gain Attention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67DF8D7-71FB-632B-D8A3-E6E76E555EB5}"/>
                </a:ext>
              </a:extLst>
            </p:cNvPr>
            <p:cNvSpPr/>
            <p:nvPr/>
          </p:nvSpPr>
          <p:spPr>
            <a:xfrm>
              <a:off x="3517253" y="1791069"/>
              <a:ext cx="1111453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Use Visual Aids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0C104D2-27C0-9884-8227-4E18A20A8520}"/>
                </a:ext>
              </a:extLst>
            </p:cNvPr>
            <p:cNvSpPr/>
            <p:nvPr/>
          </p:nvSpPr>
          <p:spPr>
            <a:xfrm>
              <a:off x="4685246" y="1783038"/>
              <a:ext cx="1040456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Highlight</a:t>
              </a:r>
            </a:p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Important Point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D43ADD-CAC3-14AB-13EA-91109050A438}"/>
                </a:ext>
              </a:extLst>
            </p:cNvPr>
            <p:cNvSpPr/>
            <p:nvPr/>
          </p:nvSpPr>
          <p:spPr>
            <a:xfrm>
              <a:off x="5848714" y="2308140"/>
              <a:ext cx="1040456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Move Around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386E9B6-3F06-1BB7-64D1-D8323DC371E6}"/>
                </a:ext>
              </a:extLst>
            </p:cNvPr>
            <p:cNvSpPr/>
            <p:nvPr/>
          </p:nvSpPr>
          <p:spPr>
            <a:xfrm>
              <a:off x="6636579" y="3312735"/>
              <a:ext cx="1262476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Ask Your Audience Questions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C01F98-E626-B369-D29F-9805606C4EA5}"/>
                </a:ext>
              </a:extLst>
            </p:cNvPr>
            <p:cNvSpPr/>
            <p:nvPr/>
          </p:nvSpPr>
          <p:spPr>
            <a:xfrm>
              <a:off x="6922081" y="4500833"/>
              <a:ext cx="1262475" cy="694021"/>
            </a:xfrm>
            <a:prstGeom prst="rect">
              <a:avLst/>
            </a:prstGeom>
            <a:solidFill>
              <a:srgbClr val="2C5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Arial" panose="020B0604020202020204" pitchFamily="34" charset="0"/>
                  <a:cs typeface="Arial" panose="020B0604020202020204" pitchFamily="34" charset="0"/>
                </a:rPr>
                <a:t>Respond to Questions</a:t>
              </a:r>
            </a:p>
          </p:txBody>
        </p:sp>
        <p:sp>
          <p:nvSpPr>
            <p:cNvPr id="28" name="TextBox 36">
              <a:extLst>
                <a:ext uri="{FF2B5EF4-FFF2-40B4-BE49-F238E27FC236}">
                  <a16:creationId xmlns:a16="http://schemas.microsoft.com/office/drawing/2014/main" id="{7FC49EFB-49DB-78C7-CFBB-2BF42AFF2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7581" y="4276844"/>
              <a:ext cx="2884074" cy="1023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CCCC00"/>
                </a:buClr>
                <a:buFont typeface="Arial" panose="020B0604020202020204" pitchFamily="34" charset="0"/>
                <a:buChar char="•"/>
                <a:defRPr sz="3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bg1"/>
                </a:buClr>
                <a:buFont typeface="Times New Roman" panose="02020603050405020304" pitchFamily="18" charset="0"/>
                <a:buChar char="»"/>
                <a:defRPr sz="28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2D050"/>
                </a:buClr>
                <a:buFont typeface="Arial" panose="020B0604020202020204" pitchFamily="34" charset="0"/>
                <a:buChar char="•"/>
                <a:defRPr sz="24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b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defRPr>
              </a:lvl9pPr>
            </a:lstStyle>
            <a:p>
              <a:pPr algn="ctr">
                <a:lnSpc>
                  <a:spcPct val="85000"/>
                </a:lnSpc>
                <a:buNone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Listener </a:t>
              </a:r>
              <a:b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(Hearer)</a:t>
              </a:r>
            </a:p>
            <a:p>
              <a:pPr algn="ctr">
                <a:lnSpc>
                  <a:spcPct val="85000"/>
                </a:lnSpc>
                <a:buNone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</a:p>
          </p:txBody>
        </p:sp>
      </p:grpSp>
      <p:sp>
        <p:nvSpPr>
          <p:cNvPr id="3" name="Oval 2" descr="Graphic containing the page number.">
            <a:extLst>
              <a:ext uri="{FF2B5EF4-FFF2-40B4-BE49-F238E27FC236}">
                <a16:creationId xmlns:a16="http://schemas.microsoft.com/office/drawing/2014/main" id="{7D01AFC5-E7AA-1F2B-5CFD-E6A46A5FB99C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B7A44E1-71CF-FB1A-DB6F-CECC9EF7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4" y="5956565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9-5</a:t>
            </a:r>
          </a:p>
        </p:txBody>
      </p:sp>
    </p:spTree>
    <p:extLst>
      <p:ext uri="{BB962C8B-B14F-4D97-AF65-F5344CB8AC3E}">
        <p14:creationId xmlns:p14="http://schemas.microsoft.com/office/powerpoint/2010/main" val="243169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2538D-6AA6-E97B-29A9-671ACD772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8DC5CD-C1E7-9A67-6F7C-4F29A3F1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Facilitating Discussion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44B758-F5FF-ED32-C8C1-D4C5DF73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Use a variety of techniques</a:t>
            </a:r>
          </a:p>
          <a:p>
            <a:r>
              <a:rPr lang="en-US" dirty="0">
                <a:solidFill>
                  <a:srgbClr val="00416D"/>
                </a:solidFill>
              </a:rPr>
              <a:t>Know best practices for effectiveness</a:t>
            </a:r>
          </a:p>
        </p:txBody>
      </p:sp>
      <p:pic>
        <p:nvPicPr>
          <p:cNvPr id="9" name="Picture 8" descr="A red &quot;x&quot;.">
            <a:extLst>
              <a:ext uri="{FF2B5EF4-FFF2-40B4-BE49-F238E27FC236}">
                <a16:creationId xmlns:a16="http://schemas.microsoft.com/office/drawing/2014/main" id="{E74C5FAE-7442-FFC4-2E18-A9E03807E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750" y="3445683"/>
            <a:ext cx="428300" cy="4283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A8D8C1F5-1666-B0C7-A036-63D376BC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378" y="3445683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  <p:pic>
        <p:nvPicPr>
          <p:cNvPr id="11" name="Picture 10" descr="A green checkmark.">
            <a:extLst>
              <a:ext uri="{FF2B5EF4-FFF2-40B4-BE49-F238E27FC236}">
                <a16:creationId xmlns:a16="http://schemas.microsoft.com/office/drawing/2014/main" id="{D6F6491B-2CAB-2681-DB66-CA9E58EAE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047" y="3429000"/>
            <a:ext cx="428301" cy="42830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A7B45437-7429-89F6-4CAF-4E1F24AC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676" y="3429000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2" name="Oval 11" descr="Graphic containing the page number.">
            <a:extLst>
              <a:ext uri="{FF2B5EF4-FFF2-40B4-BE49-F238E27FC236}">
                <a16:creationId xmlns:a16="http://schemas.microsoft.com/office/drawing/2014/main" id="{1F15F9C2-74E2-A392-175D-2C072F0C5500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71B48259-458C-596C-ABB2-699FD46E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403" y="5948118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endParaRPr lang="en-US" altLang="en-US" sz="1400" dirty="0">
              <a:latin typeface="Arial Narrow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9-6</a:t>
            </a:r>
          </a:p>
        </p:txBody>
      </p:sp>
    </p:spTree>
    <p:extLst>
      <p:ext uri="{BB962C8B-B14F-4D97-AF65-F5344CB8AC3E}">
        <p14:creationId xmlns:p14="http://schemas.microsoft.com/office/powerpoint/2010/main" val="75607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BD630-6C33-4B8C-2B2F-285209CD2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7F3D25-7ABB-71A7-4387-45A9C4F2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Demonstrating Expertise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53CE7630-E308-8391-1CCE-E19B4B0B2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3A334BC-3B2D-6E19-4B8B-11C7C348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BE7A33A1-BA38-0C68-26F8-A47E10AE8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9BA12C2-F2B3-B941-314D-0C89E16D2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911484-C60A-861D-0397-D0DE5210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50"/>
            <a:ext cx="6491817" cy="3905250"/>
          </a:xfrm>
        </p:spPr>
        <p:txBody>
          <a:bodyPr numCol="2" spcCol="274320"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Believe you are </a:t>
            </a:r>
            <a:br>
              <a:rPr lang="en-US" dirty="0">
                <a:solidFill>
                  <a:srgbClr val="00416D"/>
                </a:solidFill>
              </a:rPr>
            </a:br>
            <a:r>
              <a:rPr lang="en-US" dirty="0">
                <a:solidFill>
                  <a:srgbClr val="00416D"/>
                </a:solidFill>
              </a:rPr>
              <a:t>the ultimate subject matter expert, or</a:t>
            </a:r>
          </a:p>
          <a:p>
            <a:r>
              <a:rPr lang="en-US" dirty="0">
                <a:solidFill>
                  <a:srgbClr val="00416D"/>
                </a:solidFill>
              </a:rPr>
              <a:t>Fail to prepare yourself as a subject matter expert</a:t>
            </a:r>
          </a:p>
          <a:p>
            <a:pPr marL="0" indent="0">
              <a:buNone/>
            </a:pPr>
            <a:endParaRPr lang="en-US" i="1" dirty="0">
              <a:solidFill>
                <a:srgbClr val="00416D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Remember:</a:t>
            </a:r>
          </a:p>
          <a:p>
            <a:r>
              <a:rPr lang="en-US" dirty="0">
                <a:solidFill>
                  <a:srgbClr val="00416D"/>
                </a:solidFill>
              </a:rPr>
              <a:t>It is OK not to know everything</a:t>
            </a:r>
          </a:p>
          <a:p>
            <a:r>
              <a:rPr lang="en-US" dirty="0">
                <a:solidFill>
                  <a:srgbClr val="00416D"/>
                </a:solidFill>
              </a:rPr>
              <a:t>It is OK to be imperfect as an instructor</a:t>
            </a:r>
          </a:p>
          <a:p>
            <a:r>
              <a:rPr lang="en-US" dirty="0">
                <a:solidFill>
                  <a:srgbClr val="00416D"/>
                </a:solidFill>
              </a:rPr>
              <a:t>Facilitate learning, rather than deliver it</a:t>
            </a:r>
          </a:p>
        </p:txBody>
      </p:sp>
    </p:spTree>
    <p:extLst>
      <p:ext uri="{BB962C8B-B14F-4D97-AF65-F5344CB8AC3E}">
        <p14:creationId xmlns:p14="http://schemas.microsoft.com/office/powerpoint/2010/main" val="384021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462C4-0B6F-D6A3-5EF6-051D5E8F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D0BF8F-3452-2FA6-5A8D-3CFA352C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Relating Training to Real Life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8B920D5F-F5B8-830A-08C3-A37026CBB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F0FE35A-CC0F-F3E2-19EE-67CB40E49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EF64BFB5-78D9-1AE6-C98C-285E807DC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FC5AC385-E0ED-80D5-0AAE-BEFBDA9EA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CB9C1-64FD-CDA9-5E32-3580BBB2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50"/>
            <a:ext cx="6491817" cy="3105150"/>
          </a:xfrm>
        </p:spPr>
        <p:txBody>
          <a:bodyPr numCol="2" spcCol="274320"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Be afraid to ask participants to share their real-life challenges in the class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Add your personal stories for interest or to highlight a point</a:t>
            </a:r>
          </a:p>
          <a:p>
            <a:r>
              <a:rPr lang="en-US" dirty="0">
                <a:solidFill>
                  <a:srgbClr val="00416D"/>
                </a:solidFill>
              </a:rPr>
              <a:t>Remember client conversations are confidential</a:t>
            </a:r>
          </a:p>
        </p:txBody>
      </p:sp>
    </p:spTree>
    <p:extLst>
      <p:ext uri="{BB962C8B-B14F-4D97-AF65-F5344CB8AC3E}">
        <p14:creationId xmlns:p14="http://schemas.microsoft.com/office/powerpoint/2010/main" val="9896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6469D-BEB9-820F-C3F8-9B8B56DC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08C3F2-95F1-96BD-BCF7-48EDC151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Gaining Attention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D98CD402-F06C-9ED5-6DAD-0D321BEF8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31C823D0-599C-1089-D185-080EE8819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CCBDC4ED-E5F6-09BF-3521-31C7F49E0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D639AF8-14F1-1900-CF3E-9015087E4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45AA9-4D0C-EADB-B953-15DD8B34F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48"/>
            <a:ext cx="6491817" cy="3946815"/>
          </a:xfrm>
        </p:spPr>
        <p:txBody>
          <a:bodyPr numCol="2" spcCol="274320">
            <a:normAutofit/>
          </a:bodyPr>
          <a:lstStyle/>
          <a:p>
            <a:r>
              <a:rPr lang="en-US" dirty="0">
                <a:solidFill>
                  <a:srgbClr val="00416D"/>
                </a:solidFill>
              </a:rPr>
              <a:t>Forget that you are not the focus of the training; you are only the facilitator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Use your presentation skills to capture student attention with something novel, a story, a visual, animation, question, or small reward</a:t>
            </a:r>
          </a:p>
        </p:txBody>
      </p:sp>
    </p:spTree>
    <p:extLst>
      <p:ext uri="{BB962C8B-B14F-4D97-AF65-F5344CB8AC3E}">
        <p14:creationId xmlns:p14="http://schemas.microsoft.com/office/powerpoint/2010/main" val="11232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25A4B-4D36-0928-EE3F-0F1F3B8CB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38916F-C46C-0A8C-C74C-2CEE13A8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</p:spPr>
        <p:txBody>
          <a:bodyPr/>
          <a:lstStyle/>
          <a:p>
            <a:r>
              <a:rPr lang="en-US" dirty="0"/>
              <a:t>Using Visual Aids</a:t>
            </a:r>
          </a:p>
        </p:txBody>
      </p:sp>
      <p:pic>
        <p:nvPicPr>
          <p:cNvPr id="7" name="Picture 6" descr="A red &quot;x&quot;.">
            <a:extLst>
              <a:ext uri="{FF2B5EF4-FFF2-40B4-BE49-F238E27FC236}">
                <a16:creationId xmlns:a16="http://schemas.microsoft.com/office/drawing/2014/main" id="{A17C6AC9-AB96-AA23-B0E8-22E1F5164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271" y="1563856"/>
            <a:ext cx="428300" cy="4283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BB0E40D9-1437-99BC-B628-823E8C5EF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31" y="1563857"/>
            <a:ext cx="365929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</a:p>
        </p:txBody>
      </p:sp>
      <p:pic>
        <p:nvPicPr>
          <p:cNvPr id="6" name="Picture 5" descr="A green checkmark.">
            <a:extLst>
              <a:ext uri="{FF2B5EF4-FFF2-40B4-BE49-F238E27FC236}">
                <a16:creationId xmlns:a16="http://schemas.microsoft.com/office/drawing/2014/main" id="{E4ED6F80-4779-32E1-DA10-BFD5F4B54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199" y="1563856"/>
            <a:ext cx="428301" cy="42830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F827238-DC77-74FA-7818-0DD48A4E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159" y="1563857"/>
            <a:ext cx="8520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F65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A3FD36-89D6-11AF-0302-D784EF69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2343150"/>
            <a:ext cx="6491817" cy="3371850"/>
          </a:xfrm>
        </p:spPr>
        <p:txBody>
          <a:bodyPr numCol="2" spcCol="274320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Use PowerPoint to:</a:t>
            </a:r>
          </a:p>
          <a:p>
            <a:r>
              <a:rPr lang="en-US" dirty="0">
                <a:solidFill>
                  <a:srgbClr val="00416D"/>
                </a:solidFill>
              </a:rPr>
              <a:t>Show every word you have to say</a:t>
            </a:r>
          </a:p>
          <a:p>
            <a:r>
              <a:rPr lang="en-US" dirty="0">
                <a:solidFill>
                  <a:srgbClr val="00416D"/>
                </a:solidFill>
              </a:rPr>
              <a:t>Read from the screen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416D"/>
                </a:solidFill>
              </a:rPr>
              <a:t>Use PowerPoint to:</a:t>
            </a:r>
          </a:p>
          <a:p>
            <a:r>
              <a:rPr lang="en-US" dirty="0">
                <a:solidFill>
                  <a:srgbClr val="00416D"/>
                </a:solidFill>
              </a:rPr>
              <a:t>Focus the conversation</a:t>
            </a:r>
          </a:p>
          <a:p>
            <a:r>
              <a:rPr lang="en-US" dirty="0">
                <a:solidFill>
                  <a:srgbClr val="00416D"/>
                </a:solidFill>
              </a:rPr>
              <a:t>Highlight points</a:t>
            </a:r>
          </a:p>
          <a:p>
            <a:r>
              <a:rPr lang="en-US" dirty="0">
                <a:solidFill>
                  <a:srgbClr val="00416D"/>
                </a:solidFill>
              </a:rPr>
              <a:t>Illustrate models</a:t>
            </a:r>
          </a:p>
        </p:txBody>
      </p:sp>
    </p:spTree>
    <p:extLst>
      <p:ext uri="{BB962C8B-B14F-4D97-AF65-F5344CB8AC3E}">
        <p14:creationId xmlns:p14="http://schemas.microsoft.com/office/powerpoint/2010/main" val="286404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1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86859</TotalTime>
  <Words>980</Words>
  <Application>Microsoft Macintosh PowerPoint</Application>
  <PresentationFormat>Letter Paper (8.5x11 in)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  Instructional Techniques</vt:lpstr>
      <vt:lpstr>Adult Learner Characteristics</vt:lpstr>
      <vt:lpstr>The Learning Channels</vt:lpstr>
      <vt:lpstr>Active Training Techniques</vt:lpstr>
      <vt:lpstr>Facilitating Discussion</vt:lpstr>
      <vt:lpstr>Demonstrating Expertise</vt:lpstr>
      <vt:lpstr>Relating Training to Real Life</vt:lpstr>
      <vt:lpstr>Gaining Attention</vt:lpstr>
      <vt:lpstr>Using Visual Aids</vt:lpstr>
      <vt:lpstr>Highlighting Important Points</vt:lpstr>
      <vt:lpstr>Using Movement in the Classroom</vt:lpstr>
      <vt:lpstr>Using Questions to Generate Discussion</vt:lpstr>
      <vt:lpstr>Motivate Your Learners</vt:lpstr>
      <vt:lpstr>Visual Aids</vt:lpstr>
      <vt:lpstr>Handling Classroom “Personalities”</vt:lpstr>
      <vt:lpstr>The Driver Profile</vt:lpstr>
      <vt:lpstr>Addressing Driver Behavior</vt:lpstr>
      <vt:lpstr>The Analytical Profile</vt:lpstr>
      <vt:lpstr>Addressing Analytical Behavior</vt:lpstr>
      <vt:lpstr>The Expressive Profile</vt:lpstr>
      <vt:lpstr>Addressing Expressive Behavior</vt:lpstr>
      <vt:lpstr>Practically Perfect Presentation Checklist</vt:lpstr>
      <vt:lpstr>Instructional Techniques Video</vt:lpstr>
      <vt:lpstr>Instructional Techniques Application</vt:lpstr>
      <vt:lpstr>Curriculum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Samantha Salazar</cp:lastModifiedBy>
  <cp:revision>489</cp:revision>
  <cp:lastPrinted>2020-03-04T19:04:13Z</cp:lastPrinted>
  <dcterms:created xsi:type="dcterms:W3CDTF">2020-01-17T21:41:30Z</dcterms:created>
  <dcterms:modified xsi:type="dcterms:W3CDTF">2025-07-14T18:27:31Z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  <property fmtid="{D5CDD505-2E9C-101B-9397-08002B2CF9AE}" pid="5" name="MSIP_Label_21b8b91c-28ee-4d1f-b2ad-f390f537babc_Enabled">
    <vt:lpwstr>true</vt:lpwstr>
  </property>
  <property fmtid="{D5CDD505-2E9C-101B-9397-08002B2CF9AE}" pid="6" name="MSIP_Label_21b8b91c-28ee-4d1f-b2ad-f390f537babc_SetDate">
    <vt:lpwstr>2024-07-30T14:38:53Z</vt:lpwstr>
  </property>
  <property fmtid="{D5CDD505-2E9C-101B-9397-08002B2CF9AE}" pid="7" name="MSIP_Label_21b8b91c-28ee-4d1f-b2ad-f390f537babc_Method">
    <vt:lpwstr>Privileged</vt:lpwstr>
  </property>
  <property fmtid="{D5CDD505-2E9C-101B-9397-08002B2CF9AE}" pid="8" name="MSIP_Label_21b8b91c-28ee-4d1f-b2ad-f390f537babc_Name">
    <vt:lpwstr>Public USAA EF</vt:lpwstr>
  </property>
  <property fmtid="{D5CDD505-2E9C-101B-9397-08002B2CF9AE}" pid="9" name="MSIP_Label_21b8b91c-28ee-4d1f-b2ad-f390f537babc_SiteId">
    <vt:lpwstr>ecba9361-f186-473c-a3a8-60af39258895</vt:lpwstr>
  </property>
  <property fmtid="{D5CDD505-2E9C-101B-9397-08002B2CF9AE}" pid="10" name="MSIP_Label_21b8b91c-28ee-4d1f-b2ad-f390f537babc_ActionId">
    <vt:lpwstr>d59917a1-4a23-49f0-ba3c-3730df5d6c45</vt:lpwstr>
  </property>
  <property fmtid="{D5CDD505-2E9C-101B-9397-08002B2CF9AE}" pid="11" name="MSIP_Label_21b8b91c-28ee-4d1f-b2ad-f390f537babc_ContentBits">
    <vt:lpwstr>0</vt:lpwstr>
  </property>
</Properties>
</file>